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65" r:id="rId7"/>
    <p:sldId id="266" r:id="rId8"/>
    <p:sldId id="274" r:id="rId9"/>
    <p:sldId id="267" r:id="rId10"/>
    <p:sldId id="268" r:id="rId11"/>
    <p:sldId id="269" r:id="rId12"/>
    <p:sldId id="270" r:id="rId13"/>
    <p:sldId id="271" r:id="rId14"/>
    <p:sldId id="272" r:id="rId15"/>
    <p:sldId id="258" r:id="rId16"/>
    <p:sldId id="259" r:id="rId17"/>
    <p:sldId id="260" r:id="rId18"/>
    <p:sldId id="261" r:id="rId19"/>
    <p:sldId id="273" r:id="rId20"/>
    <p:sldId id="275" r:id="rId21"/>
    <p:sldId id="276"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96"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201987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74274B33-C290-4584-97A4-6128F16C27E4}" type="datetimeFigureOut">
              <a:rPr lang="de-DE" smtClean="0"/>
              <a:t>09.03.2019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254630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358917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de-DE" smtClean="0"/>
              <a:t>Textmasterformat bearbeiten</a:t>
            </a:r>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197709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de-DE" smtClean="0"/>
              <a:t>Textmasterformat bearbeiten</a:t>
            </a:r>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1027594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e-DE" smtClean="0"/>
              <a:t>Textmasterformat bearbeiten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2545230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e-DE" smtClean="0"/>
              <a:t>Textmasterformat bearbeiten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121038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374849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360828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268816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4274B33-C290-4584-97A4-6128F16C27E4}" type="datetimeFigureOut">
              <a:rPr lang="de-DE" smtClean="0"/>
              <a:t>09.03.2019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369965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74274B33-C290-4584-97A4-6128F16C27E4}" type="datetimeFigureOut">
              <a:rPr lang="de-DE" smtClean="0"/>
              <a:t>09.03.2019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228882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74274B33-C290-4584-97A4-6128F16C27E4}" type="datetimeFigureOut">
              <a:rPr lang="de-DE" smtClean="0"/>
              <a:t>09.03.2019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42605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74274B33-C290-4584-97A4-6128F16C27E4}" type="datetimeFigureOut">
              <a:rPr lang="de-DE" smtClean="0"/>
              <a:t>09.03.2019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149393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74B33-C290-4584-97A4-6128F16C27E4}" type="datetimeFigureOut">
              <a:rPr lang="de-DE" smtClean="0"/>
              <a:t>09.03.2019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218701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74274B33-C290-4584-97A4-6128F16C27E4}" type="datetimeFigureOut">
              <a:rPr lang="de-DE" smtClean="0"/>
              <a:t>09.03.2019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165737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a:xfrm>
            <a:off x="6399212" y="5883275"/>
            <a:ext cx="914400" cy="365125"/>
          </a:xfrm>
        </p:spPr>
        <p:txBody>
          <a:bodyPr/>
          <a:lstStyle/>
          <a:p>
            <a:fld id="{74274B33-C290-4584-97A4-6128F16C27E4}" type="datetimeFigureOut">
              <a:rPr lang="de-DE" smtClean="0"/>
              <a:t>09.03.2019</a:t>
            </a:fld>
            <a:endParaRPr lang="de-DE"/>
          </a:p>
        </p:txBody>
      </p:sp>
      <p:sp>
        <p:nvSpPr>
          <p:cNvPr id="6" name="Footer Placeholder 5"/>
          <p:cNvSpPr>
            <a:spLocks noGrp="1"/>
          </p:cNvSpPr>
          <p:nvPr>
            <p:ph type="ftr" sz="quarter" idx="11"/>
          </p:nvPr>
        </p:nvSpPr>
        <p:spPr>
          <a:xfrm>
            <a:off x="1141412" y="5883275"/>
            <a:ext cx="5105400" cy="365125"/>
          </a:xfrm>
        </p:spPr>
        <p:txBody>
          <a:bodyPr/>
          <a:lstStyle/>
          <a:p>
            <a:endParaRPr lang="de-DE"/>
          </a:p>
        </p:txBody>
      </p:sp>
      <p:sp>
        <p:nvSpPr>
          <p:cNvPr id="7" name="Slide Number Placeholder 6"/>
          <p:cNvSpPr>
            <a:spLocks noGrp="1"/>
          </p:cNvSpPr>
          <p:nvPr>
            <p:ph type="sldNum" sz="quarter" idx="12"/>
          </p:nvPr>
        </p:nvSpPr>
        <p:spPr>
          <a:xfrm>
            <a:off x="10742612" y="5883275"/>
            <a:ext cx="322567" cy="365125"/>
          </a:xfrm>
        </p:spPr>
        <p:txBody>
          <a:bodyPr/>
          <a:lstStyle/>
          <a:p>
            <a:fld id="{DE2727CC-AA25-45E6-8958-38A01B720C45}" type="slidenum">
              <a:rPr lang="de-DE" smtClean="0"/>
              <a:t>‹Nr.›</a:t>
            </a:fld>
            <a:endParaRPr lang="de-DE"/>
          </a:p>
        </p:txBody>
      </p:sp>
    </p:spTree>
    <p:extLst>
      <p:ext uri="{BB962C8B-B14F-4D97-AF65-F5344CB8AC3E}">
        <p14:creationId xmlns:p14="http://schemas.microsoft.com/office/powerpoint/2010/main" val="388738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98000"/>
            <a:duotone>
              <a:schemeClr val="bg2">
                <a:shade val="28000"/>
                <a:satMod val="94000"/>
                <a:lumMod val="20000"/>
              </a:schemeClr>
              <a:schemeClr val="bg2">
                <a:tint val="94000"/>
                <a:shade val="84000"/>
                <a:satMod val="148000"/>
                <a:lumMod val="11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4274B33-C290-4584-97A4-6128F16C27E4}" type="datetimeFigureOut">
              <a:rPr lang="de-DE" smtClean="0"/>
              <a:t>09.03.2019</a:t>
            </a:fld>
            <a:endParaRPr lang="de-DE"/>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de-DE"/>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E2727CC-AA25-45E6-8958-38A01B720C45}" type="slidenum">
              <a:rPr lang="de-DE" smtClean="0"/>
              <a:t>‹Nr.›</a:t>
            </a:fld>
            <a:endParaRPr lang="de-DE"/>
          </a:p>
        </p:txBody>
      </p:sp>
    </p:spTree>
    <p:extLst>
      <p:ext uri="{BB962C8B-B14F-4D97-AF65-F5344CB8AC3E}">
        <p14:creationId xmlns:p14="http://schemas.microsoft.com/office/powerpoint/2010/main" val="9658247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Mittelstufe Plus –</a:t>
            </a:r>
            <a:br>
              <a:rPr lang="de-DE" dirty="0" smtClean="0"/>
            </a:br>
            <a:r>
              <a:rPr lang="de-DE" dirty="0" smtClean="0"/>
              <a:t>Mein weg?</a:t>
            </a:r>
            <a:endParaRPr lang="de-DE" dirty="0"/>
          </a:p>
        </p:txBody>
      </p:sp>
      <p:sp>
        <p:nvSpPr>
          <p:cNvPr id="3" name="Untertitel 2"/>
          <p:cNvSpPr>
            <a:spLocks noGrp="1"/>
          </p:cNvSpPr>
          <p:nvPr>
            <p:ph type="subTitle" idx="1"/>
          </p:nvPr>
        </p:nvSpPr>
        <p:spPr>
          <a:xfrm>
            <a:off x="1751012" y="4557712"/>
            <a:ext cx="8676222" cy="1233487"/>
          </a:xfrm>
        </p:spPr>
        <p:txBody>
          <a:bodyPr/>
          <a:lstStyle/>
          <a:p>
            <a:r>
              <a:rPr lang="de-DE" dirty="0" smtClean="0"/>
              <a:t>Was Dahinter steckt und für wen das interessant sein könnte</a:t>
            </a:r>
            <a:endParaRPr lang="de-DE" dirty="0"/>
          </a:p>
        </p:txBody>
      </p:sp>
    </p:spTree>
    <p:extLst>
      <p:ext uri="{BB962C8B-B14F-4D97-AF65-F5344CB8AC3E}">
        <p14:creationId xmlns:p14="http://schemas.microsoft.com/office/powerpoint/2010/main" val="3210583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327150" y="0"/>
            <a:ext cx="9905998" cy="1905000"/>
          </a:xfrm>
        </p:spPr>
        <p:txBody>
          <a:bodyPr/>
          <a:lstStyle/>
          <a:p>
            <a:r>
              <a:rPr lang="de-DE" dirty="0" smtClean="0"/>
              <a:t>Fragen zur Stundentafel NTG in Kleingruppen:</a:t>
            </a:r>
            <a:endParaRPr lang="de-DE" dirty="0"/>
          </a:p>
        </p:txBody>
      </p:sp>
      <p:sp>
        <p:nvSpPr>
          <p:cNvPr id="3" name="Inhaltsplatzhalter 2"/>
          <p:cNvSpPr>
            <a:spLocks noGrp="1"/>
          </p:cNvSpPr>
          <p:nvPr>
            <p:ph idx="1"/>
          </p:nvPr>
        </p:nvSpPr>
        <p:spPr>
          <a:xfrm>
            <a:off x="1141413" y="1614488"/>
            <a:ext cx="9905998" cy="5114925"/>
          </a:xfrm>
        </p:spPr>
        <p:txBody>
          <a:bodyPr>
            <a:normAutofit fontScale="85000" lnSpcReduction="10000"/>
          </a:bodyPr>
          <a:lstStyle/>
          <a:p>
            <a:r>
              <a:rPr lang="de-DE" dirty="0" smtClean="0"/>
              <a:t>Wie viele Stunden Deutsch hat man in Regelzug im vergleich zur M+? Warum hat man in der M+ insgesamt mehr Deutschstunden?</a:t>
            </a:r>
          </a:p>
          <a:p>
            <a:r>
              <a:rPr lang="de-DE" dirty="0" smtClean="0"/>
              <a:t>Wie verändert sich die Stundenzahl in m+ in Mathematik?</a:t>
            </a:r>
          </a:p>
          <a:p>
            <a:r>
              <a:rPr lang="de-DE" dirty="0" smtClean="0"/>
              <a:t>Ab welcher Jahrgangsstufe hat man in der M+ und im </a:t>
            </a:r>
            <a:r>
              <a:rPr lang="de-DE" dirty="0"/>
              <a:t>R</a:t>
            </a:r>
            <a:r>
              <a:rPr lang="de-DE" dirty="0" smtClean="0"/>
              <a:t>egelzug Informatik, Physik und Chemie und wo liegen die Unterschiede in der Stundenzahl?</a:t>
            </a:r>
          </a:p>
          <a:p>
            <a:r>
              <a:rPr lang="de-DE" dirty="0" smtClean="0"/>
              <a:t>Wie viele Stunden der Kernfächer Chemie und Physik hat man im </a:t>
            </a:r>
            <a:r>
              <a:rPr lang="de-DE" dirty="0" err="1" smtClean="0"/>
              <a:t>ntg</a:t>
            </a:r>
            <a:r>
              <a:rPr lang="de-DE" dirty="0" smtClean="0"/>
              <a:t>-Zweig insgesamt mehr, wenn man M+ wählt?</a:t>
            </a:r>
          </a:p>
          <a:p>
            <a:r>
              <a:rPr lang="de-DE" dirty="0" smtClean="0"/>
              <a:t>Was verändert sich im Fach Geschichte, in Sozialkunde, in Geographie und in Wirtschaft in der M+?</a:t>
            </a:r>
          </a:p>
          <a:p>
            <a:r>
              <a:rPr lang="de-DE" dirty="0" smtClean="0"/>
              <a:t>Welche Drei Fächer gewinnen mit drei Stunden zusätzlich im Vergleich zum Regelzug die meiste Zeit in der M+?</a:t>
            </a:r>
            <a:r>
              <a:rPr lang="de-DE" dirty="0"/>
              <a:t> </a:t>
            </a:r>
            <a:endParaRPr lang="de-DE" dirty="0" smtClean="0"/>
          </a:p>
          <a:p>
            <a:r>
              <a:rPr lang="de-DE" dirty="0" smtClean="0"/>
              <a:t>Was </a:t>
            </a:r>
            <a:r>
              <a:rPr lang="de-DE" dirty="0"/>
              <a:t>ändert sich im Fach </a:t>
            </a:r>
            <a:r>
              <a:rPr lang="de-DE" dirty="0" smtClean="0"/>
              <a:t>Biologie und Sport, </a:t>
            </a:r>
            <a:r>
              <a:rPr lang="de-DE" dirty="0"/>
              <a:t>wenn man in der M+ ist?</a:t>
            </a:r>
          </a:p>
          <a:p>
            <a:r>
              <a:rPr lang="de-DE" dirty="0"/>
              <a:t>Wie viele Stunden hat man insgesamt in Musik und Kunst in der M+ mehr</a:t>
            </a:r>
            <a:r>
              <a:rPr lang="de-DE" dirty="0" smtClean="0"/>
              <a:t>?</a:t>
            </a:r>
          </a:p>
          <a:p>
            <a:r>
              <a:rPr lang="de-DE" dirty="0" smtClean="0"/>
              <a:t>Was verändert sich in der M+ bei den Intensivierungsstunden?</a:t>
            </a:r>
          </a:p>
          <a:p>
            <a:r>
              <a:rPr lang="de-DE" dirty="0" smtClean="0"/>
              <a:t>Wie verändert sich die Anzahl der Fächer in der M+ im Vergleich zum Regelzug? Wie Verändert sich die Summe aller Stunden der Mittelstufe in der M+ im Vergleich zum Regelzug?</a:t>
            </a:r>
          </a:p>
          <a:p>
            <a:endParaRPr lang="de-DE" dirty="0"/>
          </a:p>
        </p:txBody>
      </p:sp>
    </p:spTree>
    <p:extLst>
      <p:ext uri="{BB962C8B-B14F-4D97-AF65-F5344CB8AC3E}">
        <p14:creationId xmlns:p14="http://schemas.microsoft.com/office/powerpoint/2010/main" val="215476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4" y="1"/>
            <a:ext cx="10107661" cy="691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90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Im Plenum: Fragen zur Stundentafel SG</a:t>
            </a:r>
            <a:endParaRPr lang="de-DE" dirty="0"/>
          </a:p>
        </p:txBody>
      </p:sp>
      <p:sp>
        <p:nvSpPr>
          <p:cNvPr id="3" name="Inhaltsplatzhalter 2"/>
          <p:cNvSpPr>
            <a:spLocks noGrp="1"/>
          </p:cNvSpPr>
          <p:nvPr>
            <p:ph idx="1"/>
          </p:nvPr>
        </p:nvSpPr>
        <p:spPr>
          <a:xfrm>
            <a:off x="1141413" y="2666999"/>
            <a:ext cx="9905998" cy="3919539"/>
          </a:xfrm>
        </p:spPr>
        <p:txBody>
          <a:bodyPr>
            <a:normAutofit/>
          </a:bodyPr>
          <a:lstStyle/>
          <a:p>
            <a:r>
              <a:rPr lang="de-DE" sz="2400" dirty="0" smtClean="0"/>
              <a:t>Ab wann hat man im Sprachlichen Zweig sowohl im Regelzug als auch in der Mittelstufe Plus das Fach Chemie?</a:t>
            </a:r>
          </a:p>
          <a:p>
            <a:r>
              <a:rPr lang="de-DE" sz="2400" dirty="0" smtClean="0"/>
              <a:t>Welcher große Unterschied zum naturwissenschaftlich-technologischen Zweig ist festzustellen?</a:t>
            </a:r>
          </a:p>
          <a:p>
            <a:pPr marL="0" indent="0">
              <a:buNone/>
            </a:pPr>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22192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7259" y="469314"/>
            <a:ext cx="5334001" cy="1371600"/>
          </a:xfrm>
        </p:spPr>
        <p:txBody>
          <a:bodyPr/>
          <a:lstStyle/>
          <a:p>
            <a:r>
              <a:rPr lang="de-DE" dirty="0" smtClean="0"/>
              <a:t>Zusammenfassung</a:t>
            </a:r>
            <a:endParaRPr lang="de-DE" dirty="0"/>
          </a:p>
        </p:txBody>
      </p:sp>
      <p:sp>
        <p:nvSpPr>
          <p:cNvPr id="19" name="Textplatzhalter 18"/>
          <p:cNvSpPr>
            <a:spLocks noGrp="1"/>
          </p:cNvSpPr>
          <p:nvPr>
            <p:ph type="body" sz="half" idx="2"/>
          </p:nvPr>
        </p:nvSpPr>
        <p:spPr>
          <a:xfrm>
            <a:off x="7627936" y="469314"/>
            <a:ext cx="4218029" cy="6015037"/>
          </a:xfrm>
        </p:spPr>
        <p:txBody>
          <a:bodyPr>
            <a:noAutofit/>
          </a:bodyPr>
          <a:lstStyle/>
          <a:p>
            <a:r>
              <a:rPr lang="de-DE" sz="2400" dirty="0" smtClean="0"/>
              <a:t>Englisch, Deutsch und Mathematik werden vom </a:t>
            </a:r>
            <a:r>
              <a:rPr lang="de-DE" sz="2400" dirty="0"/>
              <a:t>S</a:t>
            </a:r>
            <a:r>
              <a:rPr lang="de-DE" sz="2400" dirty="0" smtClean="0"/>
              <a:t>toff auf vier statt drei Jahre verteilt. </a:t>
            </a:r>
            <a:r>
              <a:rPr lang="de-DE" sz="2400" b="1" dirty="0" smtClean="0"/>
              <a:t>= gedehnt</a:t>
            </a:r>
          </a:p>
          <a:p>
            <a:r>
              <a:rPr lang="de-DE" sz="2400" dirty="0" smtClean="0"/>
              <a:t>Auch in 9+ werden Schulaufgaben geschrieben, z.B. in Deutsch 4 Schulaufgaben.</a:t>
            </a:r>
          </a:p>
          <a:p>
            <a:r>
              <a:rPr lang="de-DE" sz="2400" dirty="0" smtClean="0"/>
              <a:t>Einige Sachfächer werden in der Jahrgangsstufe verschoben. Es gibt also mehr Jahre, in denen man ein Fach nicht hat.</a:t>
            </a:r>
          </a:p>
        </p:txBody>
      </p:sp>
      <p:pic>
        <p:nvPicPr>
          <p:cNvPr id="14" name="Grafik 13"/>
          <p:cNvPicPr>
            <a:picLocks noChangeAspect="1"/>
          </p:cNvPicPr>
          <p:nvPr/>
        </p:nvPicPr>
        <p:blipFill>
          <a:blip r:embed="rId2"/>
          <a:stretch>
            <a:fillRect/>
          </a:stretch>
        </p:blipFill>
        <p:spPr>
          <a:xfrm>
            <a:off x="1237259" y="2010075"/>
            <a:ext cx="5218628" cy="4468755"/>
          </a:xfrm>
          <a:prstGeom prst="rect">
            <a:avLst/>
          </a:prstGeom>
        </p:spPr>
      </p:pic>
      <p:pic>
        <p:nvPicPr>
          <p:cNvPr id="6" name="Image.jpg"/>
          <p:cNvPicPr/>
          <p:nvPr/>
        </p:nvPicPr>
        <p:blipFill>
          <a:blip r:embed="rId3"/>
          <a:stretch>
            <a:fillRect/>
          </a:stretch>
        </p:blipFill>
        <p:spPr>
          <a:xfrm>
            <a:off x="5788505" y="2953645"/>
            <a:ext cx="1334764" cy="2483892"/>
          </a:xfrm>
          <a:prstGeom prst="rect">
            <a:avLst/>
          </a:prstGeom>
        </p:spPr>
      </p:pic>
      <p:grpSp>
        <p:nvGrpSpPr>
          <p:cNvPr id="15" name="Gruppieren 14"/>
          <p:cNvGrpSpPr/>
          <p:nvPr/>
        </p:nvGrpSpPr>
        <p:grpSpPr>
          <a:xfrm>
            <a:off x="6607418" y="3172896"/>
            <a:ext cx="314720" cy="2026577"/>
            <a:chOff x="6607418" y="3172896"/>
            <a:chExt cx="314720" cy="2026577"/>
          </a:xfrm>
        </p:grpSpPr>
        <p:sp>
          <p:nvSpPr>
            <p:cNvPr id="7" name="Textplatzhalter 252"/>
            <p:cNvSpPr txBox="1">
              <a:spLocks/>
            </p:cNvSpPr>
            <p:nvPr/>
          </p:nvSpPr>
          <p:spPr>
            <a:xfrm>
              <a:off x="6630583" y="4834983"/>
              <a:ext cx="268391" cy="364490"/>
            </a:xfrm>
            <a:prstGeom prst="rect">
              <a:avLst/>
            </a:prstGeom>
            <a:noFill/>
            <a:ln w="0" cmpd="sng">
              <a:noFill/>
              <a:prstDash val="solid"/>
            </a:ln>
          </p:spPr>
          <p:txBody>
            <a:bodyPr vert="horz" lIns="0" tIns="0" rIns="0" bIns="0" rtlCol="0" anchor="t"/>
            <a:lstStyle>
              <a:defPPr>
                <a:defRPr lang="en-US"/>
              </a:defPPr>
              <a:lvl1pPr algn="l" rtl="0" fontAlgn="auto">
                <a:spcBef>
                  <a:spcPts val="0"/>
                </a:spcBef>
                <a:spcAft>
                  <a:spcPts val="0"/>
                </a:spcAft>
                <a:buChar char="•"/>
                <a:defRPr sz="1200" kern="1200">
                  <a:solidFill>
                    <a:schemeClr val="tx1"/>
                  </a:solidFill>
                  <a:latin typeface="Calibri"/>
                  <a:ea typeface="+mn-ea"/>
                  <a:cs typeface="+mn-cs"/>
                </a:defRPr>
              </a:lvl1pPr>
              <a:lvl2pPr marL="457200" algn="l" rtl="0" fontAlgn="base">
                <a:spcBef>
                  <a:spcPct val="20000"/>
                </a:spcBef>
                <a:spcAft>
                  <a:spcPct val="0"/>
                </a:spcAft>
                <a:buChar char="•"/>
                <a:defRPr sz="2400" kern="1200">
                  <a:solidFill>
                    <a:schemeClr val="tx1"/>
                  </a:solidFill>
                  <a:latin typeface="Verdana" pitchFamily="34" charset="0"/>
                  <a:ea typeface="+mn-ea"/>
                  <a:cs typeface="+mn-cs"/>
                </a:defRPr>
              </a:lvl2pPr>
              <a:lvl3pPr marL="914400" algn="l" rtl="0" fontAlgn="base">
                <a:spcBef>
                  <a:spcPct val="20000"/>
                </a:spcBef>
                <a:spcAft>
                  <a:spcPct val="0"/>
                </a:spcAft>
                <a:buChar char="•"/>
                <a:defRPr sz="2400" kern="1200">
                  <a:solidFill>
                    <a:schemeClr val="tx1"/>
                  </a:solidFill>
                  <a:latin typeface="Verdana" pitchFamily="34" charset="0"/>
                  <a:ea typeface="+mn-ea"/>
                  <a:cs typeface="+mn-cs"/>
                </a:defRPr>
              </a:lvl3pPr>
              <a:lvl4pPr marL="1371600" algn="l" rtl="0" fontAlgn="base">
                <a:spcBef>
                  <a:spcPct val="20000"/>
                </a:spcBef>
                <a:spcAft>
                  <a:spcPct val="0"/>
                </a:spcAft>
                <a:buChar char="•"/>
                <a:defRPr sz="2400" kern="1200">
                  <a:solidFill>
                    <a:schemeClr val="tx1"/>
                  </a:solidFill>
                  <a:latin typeface="Verdana" pitchFamily="34" charset="0"/>
                  <a:ea typeface="+mn-ea"/>
                  <a:cs typeface="+mn-cs"/>
                </a:defRPr>
              </a:lvl4pPr>
              <a:lvl5pPr marL="1828800" algn="l" rtl="0" fontAlgn="base">
                <a:spcBef>
                  <a:spcPct val="20000"/>
                </a:spcBef>
                <a:spcAft>
                  <a:spcPct val="0"/>
                </a:spcAft>
                <a:buChar char="•"/>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lgn="ctr">
                <a:lnSpc>
                  <a:spcPct val="80639"/>
                </a:lnSpc>
                <a:buNone/>
              </a:pPr>
              <a:r>
                <a:rPr lang="de-DE" sz="2400" dirty="0" smtClean="0">
                  <a:solidFill>
                    <a:srgbClr val="000000"/>
                  </a:solidFill>
                  <a:latin typeface="Arial" panose="22635452340000000000" pitchFamily="2"/>
                </a:rPr>
                <a:t>M</a:t>
              </a:r>
              <a:endParaRPr lang="de-DE" sz="2400" dirty="0">
                <a:solidFill>
                  <a:srgbClr val="000000"/>
                </a:solidFill>
                <a:latin typeface="Arial" panose="22635452340000000000" pitchFamily="2"/>
              </a:endParaRPr>
            </a:p>
          </p:txBody>
        </p:sp>
        <p:sp>
          <p:nvSpPr>
            <p:cNvPr id="8" name="Textplatzhalter 253"/>
            <p:cNvSpPr txBox="1">
              <a:spLocks/>
            </p:cNvSpPr>
            <p:nvPr/>
          </p:nvSpPr>
          <p:spPr>
            <a:xfrm>
              <a:off x="6607418" y="3172896"/>
              <a:ext cx="314720" cy="458929"/>
            </a:xfrm>
            <a:prstGeom prst="rect">
              <a:avLst/>
            </a:prstGeom>
            <a:noFill/>
            <a:ln w="0" cmpd="sng">
              <a:noFill/>
              <a:prstDash val="solid"/>
            </a:ln>
          </p:spPr>
          <p:txBody>
            <a:bodyPr vert="horz" lIns="0" tIns="0" rIns="0" bIns="0" rtlCol="0" anchor="t"/>
            <a:lstStyle>
              <a:defPPr>
                <a:defRPr lang="en-US"/>
              </a:defPPr>
              <a:lvl1pPr algn="l" rtl="0" fontAlgn="auto">
                <a:spcBef>
                  <a:spcPts val="0"/>
                </a:spcBef>
                <a:spcAft>
                  <a:spcPts val="0"/>
                </a:spcAft>
                <a:buChar char="•"/>
                <a:defRPr sz="1200" kern="1200">
                  <a:solidFill>
                    <a:schemeClr val="tx1"/>
                  </a:solidFill>
                  <a:latin typeface="Calibri"/>
                  <a:ea typeface="+mn-ea"/>
                  <a:cs typeface="+mn-cs"/>
                </a:defRPr>
              </a:lvl1pPr>
              <a:lvl2pPr marL="457200" algn="l" rtl="0" fontAlgn="base">
                <a:spcBef>
                  <a:spcPct val="20000"/>
                </a:spcBef>
                <a:spcAft>
                  <a:spcPct val="0"/>
                </a:spcAft>
                <a:buChar char="•"/>
                <a:defRPr sz="2400" kern="1200">
                  <a:solidFill>
                    <a:schemeClr val="tx1"/>
                  </a:solidFill>
                  <a:latin typeface="Verdana" pitchFamily="34" charset="0"/>
                  <a:ea typeface="+mn-ea"/>
                  <a:cs typeface="+mn-cs"/>
                </a:defRPr>
              </a:lvl2pPr>
              <a:lvl3pPr marL="914400" algn="l" rtl="0" fontAlgn="base">
                <a:spcBef>
                  <a:spcPct val="20000"/>
                </a:spcBef>
                <a:spcAft>
                  <a:spcPct val="0"/>
                </a:spcAft>
                <a:buChar char="•"/>
                <a:defRPr sz="2400" kern="1200">
                  <a:solidFill>
                    <a:schemeClr val="tx1"/>
                  </a:solidFill>
                  <a:latin typeface="Verdana" pitchFamily="34" charset="0"/>
                  <a:ea typeface="+mn-ea"/>
                  <a:cs typeface="+mn-cs"/>
                </a:defRPr>
              </a:lvl3pPr>
              <a:lvl4pPr marL="1371600" algn="l" rtl="0" fontAlgn="base">
                <a:spcBef>
                  <a:spcPct val="20000"/>
                </a:spcBef>
                <a:spcAft>
                  <a:spcPct val="0"/>
                </a:spcAft>
                <a:buChar char="•"/>
                <a:defRPr sz="2400" kern="1200">
                  <a:solidFill>
                    <a:schemeClr val="tx1"/>
                  </a:solidFill>
                  <a:latin typeface="Verdana" pitchFamily="34" charset="0"/>
                  <a:ea typeface="+mn-ea"/>
                  <a:cs typeface="+mn-cs"/>
                </a:defRPr>
              </a:lvl4pPr>
              <a:lvl5pPr marL="1828800" algn="l" rtl="0" fontAlgn="base">
                <a:spcBef>
                  <a:spcPct val="20000"/>
                </a:spcBef>
                <a:spcAft>
                  <a:spcPct val="0"/>
                </a:spcAft>
                <a:buChar char="•"/>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lgn="ctr">
                <a:lnSpc>
                  <a:spcPct val="95999"/>
                </a:lnSpc>
                <a:spcAft>
                  <a:spcPts val="180"/>
                </a:spcAft>
                <a:buNone/>
              </a:pPr>
              <a:r>
                <a:rPr lang="de-DE" sz="2400" spc="-530" dirty="0" smtClean="0">
                  <a:solidFill>
                    <a:srgbClr val="000000"/>
                  </a:solidFill>
                  <a:latin typeface="Arial" panose="22635452340000000000" pitchFamily="2"/>
                </a:rPr>
                <a:t>E</a:t>
              </a:r>
              <a:r>
                <a:rPr lang="de-DE" sz="2400" spc="-530" baseline="-25000" dirty="0" smtClean="0">
                  <a:solidFill>
                    <a:srgbClr val="000000"/>
                  </a:solidFill>
                  <a:latin typeface="Arial" panose="22635452340000000000" pitchFamily="2"/>
                </a:rPr>
                <a:t>1</a:t>
              </a:r>
              <a:endParaRPr lang="de-DE" sz="2400" spc="-530" baseline="-25000" dirty="0">
                <a:solidFill>
                  <a:srgbClr val="000000"/>
                </a:solidFill>
                <a:latin typeface="Arial" panose="22635452340000000000" pitchFamily="2"/>
              </a:endParaRPr>
            </a:p>
          </p:txBody>
        </p:sp>
        <p:sp>
          <p:nvSpPr>
            <p:cNvPr id="9" name="Textplatzhalter 254"/>
            <p:cNvSpPr txBox="1">
              <a:spLocks/>
            </p:cNvSpPr>
            <p:nvPr/>
          </p:nvSpPr>
          <p:spPr>
            <a:xfrm>
              <a:off x="6630583" y="4012956"/>
              <a:ext cx="226055" cy="365270"/>
            </a:xfrm>
            <a:prstGeom prst="rect">
              <a:avLst/>
            </a:prstGeom>
            <a:noFill/>
            <a:ln w="0" cmpd="sng">
              <a:noFill/>
              <a:prstDash val="solid"/>
            </a:ln>
          </p:spPr>
          <p:txBody>
            <a:bodyPr vert="horz" lIns="0" tIns="0" rIns="0" bIns="0" rtlCol="0" anchor="t"/>
            <a:lstStyle>
              <a:defPPr>
                <a:defRPr lang="en-US"/>
              </a:defPPr>
              <a:lvl1pPr algn="l" rtl="0" fontAlgn="auto">
                <a:spcBef>
                  <a:spcPts val="0"/>
                </a:spcBef>
                <a:spcAft>
                  <a:spcPts val="0"/>
                </a:spcAft>
                <a:buChar char="•"/>
                <a:defRPr sz="1200" kern="1200">
                  <a:solidFill>
                    <a:schemeClr val="tx1"/>
                  </a:solidFill>
                  <a:latin typeface="Calibri"/>
                  <a:ea typeface="+mn-ea"/>
                  <a:cs typeface="+mn-cs"/>
                </a:defRPr>
              </a:lvl1pPr>
              <a:lvl2pPr marL="457200" algn="l" rtl="0" fontAlgn="base">
                <a:spcBef>
                  <a:spcPct val="20000"/>
                </a:spcBef>
                <a:spcAft>
                  <a:spcPct val="0"/>
                </a:spcAft>
                <a:buChar char="•"/>
                <a:defRPr sz="2400" kern="1200">
                  <a:solidFill>
                    <a:schemeClr val="tx1"/>
                  </a:solidFill>
                  <a:latin typeface="Verdana" pitchFamily="34" charset="0"/>
                  <a:ea typeface="+mn-ea"/>
                  <a:cs typeface="+mn-cs"/>
                </a:defRPr>
              </a:lvl2pPr>
              <a:lvl3pPr marL="914400" algn="l" rtl="0" fontAlgn="base">
                <a:spcBef>
                  <a:spcPct val="20000"/>
                </a:spcBef>
                <a:spcAft>
                  <a:spcPct val="0"/>
                </a:spcAft>
                <a:buChar char="•"/>
                <a:defRPr sz="2400" kern="1200">
                  <a:solidFill>
                    <a:schemeClr val="tx1"/>
                  </a:solidFill>
                  <a:latin typeface="Verdana" pitchFamily="34" charset="0"/>
                  <a:ea typeface="+mn-ea"/>
                  <a:cs typeface="+mn-cs"/>
                </a:defRPr>
              </a:lvl3pPr>
              <a:lvl4pPr marL="1371600" algn="l" rtl="0" fontAlgn="base">
                <a:spcBef>
                  <a:spcPct val="20000"/>
                </a:spcBef>
                <a:spcAft>
                  <a:spcPct val="0"/>
                </a:spcAft>
                <a:buChar char="•"/>
                <a:defRPr sz="2400" kern="1200">
                  <a:solidFill>
                    <a:schemeClr val="tx1"/>
                  </a:solidFill>
                  <a:latin typeface="Verdana" pitchFamily="34" charset="0"/>
                  <a:ea typeface="+mn-ea"/>
                  <a:cs typeface="+mn-cs"/>
                </a:defRPr>
              </a:lvl4pPr>
              <a:lvl5pPr marL="1828800" algn="l" rtl="0" fontAlgn="base">
                <a:spcBef>
                  <a:spcPct val="20000"/>
                </a:spcBef>
                <a:spcAft>
                  <a:spcPct val="0"/>
                </a:spcAft>
                <a:buChar char="•"/>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lgn="ctr">
                <a:lnSpc>
                  <a:spcPct val="81599"/>
                </a:lnSpc>
                <a:buNone/>
              </a:pPr>
              <a:r>
                <a:rPr lang="de-DE" sz="2400" dirty="0" smtClean="0">
                  <a:solidFill>
                    <a:srgbClr val="000000"/>
                  </a:solidFill>
                  <a:latin typeface="Arial" panose="22635452340000000000" pitchFamily="2"/>
                </a:rPr>
                <a:t>D</a:t>
              </a:r>
              <a:endParaRPr lang="de-DE" sz="2400" dirty="0">
                <a:solidFill>
                  <a:srgbClr val="000000"/>
                </a:solidFill>
                <a:latin typeface="Arial" panose="22635452340000000000" pitchFamily="2"/>
              </a:endParaRPr>
            </a:p>
          </p:txBody>
        </p:sp>
      </p:grpSp>
    </p:spTree>
    <p:extLst>
      <p:ext uri="{BB962C8B-B14F-4D97-AF65-F5344CB8AC3E}">
        <p14:creationId xmlns:p14="http://schemas.microsoft.com/office/powerpoint/2010/main" val="404730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3" y="252412"/>
            <a:ext cx="9905998" cy="1905000"/>
          </a:xfrm>
        </p:spPr>
        <p:txBody>
          <a:bodyPr>
            <a:normAutofit/>
          </a:bodyPr>
          <a:lstStyle/>
          <a:p>
            <a:r>
              <a:rPr lang="de-DE" sz="2400" dirty="0" smtClean="0"/>
              <a:t>Was passiert in den Fächern, in denen der Unterrichtsstoff nicht gedehnt unterrichtet wird und die nicht in der Jahrgangsstufe verschoben wurden?</a:t>
            </a:r>
            <a:endParaRPr lang="de-DE" sz="2400" dirty="0"/>
          </a:p>
        </p:txBody>
      </p:sp>
      <p:sp>
        <p:nvSpPr>
          <p:cNvPr id="3" name="Inhaltsplatzhalter 2"/>
          <p:cNvSpPr>
            <a:spLocks noGrp="1"/>
          </p:cNvSpPr>
          <p:nvPr>
            <p:ph idx="1"/>
          </p:nvPr>
        </p:nvSpPr>
        <p:spPr>
          <a:xfrm>
            <a:off x="1141413" y="1914525"/>
            <a:ext cx="5888037" cy="4829175"/>
          </a:xfrm>
        </p:spPr>
        <p:txBody>
          <a:bodyPr>
            <a:noAutofit/>
          </a:bodyPr>
          <a:lstStyle/>
          <a:p>
            <a:r>
              <a:rPr lang="de-DE" sz="2400" dirty="0" smtClean="0"/>
              <a:t>Betrifft vor allem </a:t>
            </a:r>
            <a:r>
              <a:rPr lang="de-DE" sz="2400" b="1" dirty="0" smtClean="0"/>
              <a:t>Französisch, Latein, Physik, Chemie</a:t>
            </a:r>
          </a:p>
          <a:p>
            <a:r>
              <a:rPr lang="de-DE" sz="2400" dirty="0"/>
              <a:t>Normalerweise werden die </a:t>
            </a:r>
            <a:r>
              <a:rPr lang="de-DE" sz="2400" dirty="0" smtClean="0"/>
              <a:t>Fächer in 8, 9 und 10 </a:t>
            </a:r>
            <a:r>
              <a:rPr lang="de-DE" sz="2400" dirty="0"/>
              <a:t>mit dem Regelzug </a:t>
            </a:r>
            <a:r>
              <a:rPr lang="de-DE" sz="2400" b="1" dirty="0"/>
              <a:t>gekoppelt</a:t>
            </a:r>
          </a:p>
          <a:p>
            <a:r>
              <a:rPr lang="de-DE" sz="2400" dirty="0" smtClean="0"/>
              <a:t>in </a:t>
            </a:r>
            <a:r>
              <a:rPr lang="de-DE" sz="2400" b="1" dirty="0" smtClean="0"/>
              <a:t>9+ </a:t>
            </a:r>
            <a:r>
              <a:rPr lang="de-DE" sz="2400" dirty="0" smtClean="0"/>
              <a:t>wird</a:t>
            </a:r>
            <a:r>
              <a:rPr lang="de-DE" sz="2400" b="1" dirty="0" smtClean="0"/>
              <a:t> ein Vertiefungsjahr </a:t>
            </a:r>
            <a:r>
              <a:rPr lang="de-DE" sz="2400" dirty="0" smtClean="0"/>
              <a:t>eingelegt, das heißt, man wiederholt und vertieft bereits behandelte Inhalte</a:t>
            </a:r>
            <a:endParaRPr lang="de-DE" sz="24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989" y="2593063"/>
            <a:ext cx="4939824" cy="327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47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bedeutet </a:t>
            </a:r>
            <a:r>
              <a:rPr lang="de-DE" dirty="0"/>
              <a:t>M</a:t>
            </a:r>
            <a:r>
              <a:rPr lang="de-DE" dirty="0" smtClean="0"/>
              <a:t>ittelstufe Plus?</a:t>
            </a:r>
            <a:endParaRPr lang="de-DE" dirty="0"/>
          </a:p>
        </p:txBody>
      </p:sp>
      <p:sp>
        <p:nvSpPr>
          <p:cNvPr id="3" name="Inhaltsplatzhalter 2"/>
          <p:cNvSpPr>
            <a:spLocks noGrp="1"/>
          </p:cNvSpPr>
          <p:nvPr>
            <p:ph idx="1"/>
          </p:nvPr>
        </p:nvSpPr>
        <p:spPr>
          <a:xfrm>
            <a:off x="1141413" y="2628901"/>
            <a:ext cx="4830762" cy="2690812"/>
          </a:xfrm>
        </p:spPr>
        <p:txBody>
          <a:bodyPr>
            <a:normAutofit/>
          </a:bodyPr>
          <a:lstStyle/>
          <a:p>
            <a:r>
              <a:rPr lang="de-DE" sz="2400" b="1" dirty="0"/>
              <a:t>1 Jahr </a:t>
            </a:r>
            <a:r>
              <a:rPr lang="de-DE" sz="2400" dirty="0"/>
              <a:t>länger Schule bis zum </a:t>
            </a:r>
            <a:r>
              <a:rPr lang="de-DE" sz="2400" dirty="0" smtClean="0"/>
              <a:t>Abitur</a:t>
            </a:r>
          </a:p>
          <a:p>
            <a:r>
              <a:rPr lang="de-DE" sz="2400" b="1" dirty="0" smtClean="0"/>
              <a:t>1 Jahr </a:t>
            </a:r>
            <a:r>
              <a:rPr lang="de-DE" sz="2400" dirty="0" smtClean="0"/>
              <a:t>mehr Lernzeit</a:t>
            </a:r>
            <a:endParaRPr lang="de-DE" sz="2400" dirty="0"/>
          </a:p>
          <a:p>
            <a:r>
              <a:rPr lang="de-DE" sz="2400" b="1" dirty="0"/>
              <a:t>1 Jahr </a:t>
            </a:r>
            <a:r>
              <a:rPr lang="de-DE" sz="2400" dirty="0"/>
              <a:t>länger nachmittags </a:t>
            </a:r>
            <a:r>
              <a:rPr lang="de-DE" sz="2400" dirty="0" smtClean="0"/>
              <a:t>mehr </a:t>
            </a:r>
            <a:r>
              <a:rPr lang="de-DE" sz="2400" dirty="0"/>
              <a:t>Hausaufgaben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232" y="2628901"/>
            <a:ext cx="4523179" cy="3395662"/>
          </a:xfrm>
          <a:prstGeom prst="rect">
            <a:avLst/>
          </a:prstGeom>
        </p:spPr>
      </p:pic>
    </p:spTree>
    <p:extLst>
      <p:ext uri="{BB962C8B-B14F-4D97-AF65-F5344CB8AC3E}">
        <p14:creationId xmlns:p14="http://schemas.microsoft.com/office/powerpoint/2010/main" val="40095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 Botschaft versteckt sich in diesem Bild?</a:t>
            </a:r>
            <a:endParaRPr lang="de-DE" dirty="0"/>
          </a:p>
        </p:txBody>
      </p:sp>
      <p:pic>
        <p:nvPicPr>
          <p:cNvPr id="4" name="Inhaltsplatzhalter 3"/>
          <p:cNvPicPr>
            <a:picLocks noGrp="1" noChangeAspect="1"/>
          </p:cNvPicPr>
          <p:nvPr>
            <p:ph sz="half" idx="1"/>
          </p:nvPr>
        </p:nvPicPr>
        <p:blipFill>
          <a:blip r:embed="rId2"/>
          <a:stretch>
            <a:fillRect/>
          </a:stretch>
        </p:blipFill>
        <p:spPr>
          <a:xfrm>
            <a:off x="1141413" y="2514600"/>
            <a:ext cx="4374430" cy="3276600"/>
          </a:xfrm>
          <a:prstGeom prst="rect">
            <a:avLst/>
          </a:prstGeom>
        </p:spPr>
      </p:pic>
      <p:sp>
        <p:nvSpPr>
          <p:cNvPr id="6" name="Inhaltsplatzhalter 5"/>
          <p:cNvSpPr>
            <a:spLocks noGrp="1"/>
          </p:cNvSpPr>
          <p:nvPr>
            <p:ph sz="half" idx="2"/>
          </p:nvPr>
        </p:nvSpPr>
        <p:spPr/>
        <p:txBody>
          <a:bodyPr>
            <a:normAutofit/>
          </a:bodyPr>
          <a:lstStyle/>
          <a:p>
            <a:r>
              <a:rPr lang="de-DE" sz="2400" dirty="0" smtClean="0"/>
              <a:t>Jeder hat seinen ganz eigenen Weg zu lernen</a:t>
            </a:r>
          </a:p>
          <a:p>
            <a:r>
              <a:rPr lang="de-DE" sz="2400" dirty="0" smtClean="0"/>
              <a:t>Nicht für alle führt der gleiche Weg zum Ziel (=Lernerfolg)</a:t>
            </a:r>
          </a:p>
          <a:p>
            <a:r>
              <a:rPr lang="de-DE" sz="2400" dirty="0" smtClean="0"/>
              <a:t>Lernen kann man auf ganz unterschiedliche Art und Weise</a:t>
            </a:r>
            <a:endParaRPr lang="de-DE" sz="2400" dirty="0"/>
          </a:p>
        </p:txBody>
      </p:sp>
    </p:spTree>
    <p:extLst>
      <p:ext uri="{BB962C8B-B14F-4D97-AF65-F5344CB8AC3E}">
        <p14:creationId xmlns:p14="http://schemas.microsoft.com/office/powerpoint/2010/main" val="117781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Ist die Mittelstufe Plus „Mein“ Weg?</a:t>
            </a:r>
            <a:endParaRPr lang="de-DE" dirty="0"/>
          </a:p>
        </p:txBody>
      </p:sp>
      <p:sp>
        <p:nvSpPr>
          <p:cNvPr id="3" name="Inhaltsplatzhalter 2"/>
          <p:cNvSpPr>
            <a:spLocks noGrp="1"/>
          </p:cNvSpPr>
          <p:nvPr>
            <p:ph idx="1"/>
          </p:nvPr>
        </p:nvSpPr>
        <p:spPr>
          <a:xfrm>
            <a:off x="1141413" y="2514600"/>
            <a:ext cx="9905998" cy="3662362"/>
          </a:xfrm>
        </p:spPr>
        <p:txBody>
          <a:bodyPr/>
          <a:lstStyle/>
          <a:p>
            <a:pPr marL="0" indent="0">
              <a:buNone/>
            </a:pPr>
            <a:r>
              <a:rPr lang="de-DE" sz="2800" dirty="0" smtClean="0"/>
              <a:t>Stimmst du folgender Aussage zu?</a:t>
            </a:r>
          </a:p>
          <a:p>
            <a:pPr marL="457200" lvl="1" indent="0">
              <a:buNone/>
            </a:pPr>
            <a:r>
              <a:rPr lang="de-DE" sz="2400" b="1" dirty="0" smtClean="0">
                <a:solidFill>
                  <a:srgbClr val="FFC000"/>
                </a:solidFill>
              </a:rPr>
              <a:t>Oft geht mir im Unterricht alles zu schnell, ich Bräuchte mehr Zeit am Nachmittag, um Inhalte nochmals ausführlich zu vertiefen.</a:t>
            </a:r>
          </a:p>
          <a:p>
            <a:pPr marL="457200" lvl="1" indent="0">
              <a:buNone/>
            </a:pPr>
            <a:r>
              <a:rPr lang="de-DE" sz="2800" b="1" dirty="0" smtClean="0">
                <a:solidFill>
                  <a:schemeClr val="accent6">
                    <a:lumMod val="60000"/>
                    <a:lumOff val="40000"/>
                  </a:schemeClr>
                </a:solidFill>
                <a:effectLst>
                  <a:glow rad="38100">
                    <a:schemeClr val="bg1">
                      <a:lumMod val="50000"/>
                      <a:lumOff val="50000"/>
                      <a:alpha val="20000"/>
                    </a:schemeClr>
                  </a:glow>
                </a:effectLst>
                <a:sym typeface="Wingdings" panose="05000000000000000000" pitchFamily="2" charset="2"/>
              </a:rPr>
              <a:t> Da in der Mittelstufe Plus kein </a:t>
            </a:r>
            <a:r>
              <a:rPr lang="de-DE" sz="2800" b="1" dirty="0">
                <a:solidFill>
                  <a:schemeClr val="accent6">
                    <a:lumMod val="60000"/>
                    <a:lumOff val="40000"/>
                  </a:schemeClr>
                </a:solidFill>
                <a:effectLst>
                  <a:glow rad="38100">
                    <a:schemeClr val="bg1">
                      <a:lumMod val="50000"/>
                      <a:lumOff val="50000"/>
                      <a:alpha val="20000"/>
                    </a:schemeClr>
                  </a:glow>
                </a:effectLst>
                <a:sym typeface="Wingdings" panose="05000000000000000000" pitchFamily="2" charset="2"/>
              </a:rPr>
              <a:t>verpflichtender Nachmittagsunterricht </a:t>
            </a:r>
            <a:r>
              <a:rPr lang="de-DE" sz="2800" b="1" dirty="0" smtClean="0">
                <a:solidFill>
                  <a:schemeClr val="accent6">
                    <a:lumMod val="60000"/>
                    <a:lumOff val="40000"/>
                  </a:schemeClr>
                </a:solidFill>
                <a:effectLst>
                  <a:glow rad="38100">
                    <a:schemeClr val="bg1">
                      <a:lumMod val="50000"/>
                      <a:lumOff val="50000"/>
                      <a:alpha val="20000"/>
                    </a:schemeClr>
                  </a:glow>
                </a:effectLst>
                <a:sym typeface="Wingdings" panose="05000000000000000000" pitchFamily="2" charset="2"/>
              </a:rPr>
              <a:t>stattfindet,  </a:t>
            </a:r>
            <a:r>
              <a:rPr lang="de-DE" sz="2800" b="1" dirty="0">
                <a:solidFill>
                  <a:schemeClr val="accent6">
                    <a:lumMod val="60000"/>
                    <a:lumOff val="40000"/>
                  </a:schemeClr>
                </a:solidFill>
                <a:effectLst>
                  <a:glow rad="38100">
                    <a:schemeClr val="bg1">
                      <a:lumMod val="50000"/>
                      <a:lumOff val="50000"/>
                      <a:alpha val="20000"/>
                    </a:schemeClr>
                  </a:glow>
                </a:effectLst>
                <a:sym typeface="Wingdings" panose="05000000000000000000" pitchFamily="2" charset="2"/>
              </a:rPr>
              <a:t>steht den </a:t>
            </a:r>
            <a:r>
              <a:rPr lang="de-DE" sz="2800" b="1" dirty="0" smtClean="0">
                <a:solidFill>
                  <a:schemeClr val="accent6">
                    <a:lumMod val="60000"/>
                    <a:lumOff val="40000"/>
                  </a:schemeClr>
                </a:solidFill>
                <a:effectLst>
                  <a:glow rad="38100">
                    <a:schemeClr val="bg1">
                      <a:lumMod val="50000"/>
                      <a:lumOff val="50000"/>
                      <a:alpha val="20000"/>
                    </a:schemeClr>
                  </a:glow>
                </a:effectLst>
                <a:sym typeface="Wingdings" panose="05000000000000000000" pitchFamily="2" charset="2"/>
              </a:rPr>
              <a:t>Schülern mehr </a:t>
            </a:r>
            <a:r>
              <a:rPr lang="de-DE" sz="2800" b="1" dirty="0">
                <a:solidFill>
                  <a:schemeClr val="accent6">
                    <a:lumMod val="60000"/>
                    <a:lumOff val="40000"/>
                  </a:schemeClr>
                </a:solidFill>
                <a:effectLst>
                  <a:glow rad="38100">
                    <a:schemeClr val="bg1">
                      <a:lumMod val="50000"/>
                      <a:lumOff val="50000"/>
                      <a:alpha val="20000"/>
                    </a:schemeClr>
                  </a:glow>
                </a:effectLst>
                <a:sym typeface="Wingdings" panose="05000000000000000000" pitchFamily="2" charset="2"/>
              </a:rPr>
              <a:t>Zeit zum Vertiefen und Üben und für die Teilnahme an Förderangeboten zur Verfügung.</a:t>
            </a:r>
            <a:endParaRPr lang="de-DE" sz="2800" b="1" dirty="0">
              <a:solidFill>
                <a:schemeClr val="accent6">
                  <a:lumMod val="60000"/>
                  <a:lumOff val="40000"/>
                </a:schemeClr>
              </a:solidFill>
              <a:effectLst>
                <a:glow rad="38100">
                  <a:schemeClr val="bg1">
                    <a:lumMod val="50000"/>
                    <a:lumOff val="50000"/>
                    <a:alpha val="20000"/>
                  </a:schemeClr>
                </a:glow>
              </a:effectLst>
            </a:endParaRPr>
          </a:p>
          <a:p>
            <a:pPr marL="457200" lvl="1" indent="0">
              <a:buNone/>
            </a:pPr>
            <a:endParaRPr lang="de-DE" dirty="0" smtClean="0"/>
          </a:p>
          <a:p>
            <a:pPr marL="457200" lvl="1" indent="0">
              <a:buNone/>
            </a:pPr>
            <a:endParaRPr lang="de-DE" dirty="0" smtClean="0"/>
          </a:p>
        </p:txBody>
      </p:sp>
    </p:spTree>
    <p:extLst>
      <p:ext uri="{BB962C8B-B14F-4D97-AF65-F5344CB8AC3E}">
        <p14:creationId xmlns:p14="http://schemas.microsoft.com/office/powerpoint/2010/main" val="116854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3" y="126918"/>
            <a:ext cx="9905998" cy="1905000"/>
          </a:xfrm>
        </p:spPr>
        <p:txBody>
          <a:bodyPr/>
          <a:lstStyle/>
          <a:p>
            <a:r>
              <a:rPr lang="de-DE" dirty="0" smtClean="0"/>
              <a:t>Ist die Mittelstufe Plus „Mein“ Weg?</a:t>
            </a:r>
            <a:endParaRPr lang="de-DE" dirty="0"/>
          </a:p>
        </p:txBody>
      </p:sp>
      <p:sp>
        <p:nvSpPr>
          <p:cNvPr id="3" name="Inhaltsplatzhalter 2"/>
          <p:cNvSpPr>
            <a:spLocks noGrp="1"/>
          </p:cNvSpPr>
          <p:nvPr>
            <p:ph idx="1"/>
          </p:nvPr>
        </p:nvSpPr>
        <p:spPr>
          <a:xfrm>
            <a:off x="1141413" y="1614489"/>
            <a:ext cx="9905998" cy="3590924"/>
          </a:xfrm>
        </p:spPr>
        <p:txBody>
          <a:bodyPr>
            <a:normAutofit fontScale="85000" lnSpcReduction="20000"/>
          </a:bodyPr>
          <a:lstStyle/>
          <a:p>
            <a:pPr marL="0" indent="0">
              <a:buNone/>
            </a:pPr>
            <a:r>
              <a:rPr lang="de-DE" sz="2600" b="1" dirty="0" smtClean="0"/>
              <a:t>Stimmst du einer der folgenden Aussagen zu?</a:t>
            </a:r>
          </a:p>
          <a:p>
            <a:pPr marL="0" indent="0">
              <a:buNone/>
            </a:pPr>
            <a:r>
              <a:rPr lang="de-DE" sz="2600" b="1" dirty="0" smtClean="0">
                <a:solidFill>
                  <a:srgbClr val="FFC000"/>
                </a:solidFill>
              </a:rPr>
              <a:t>Ich habe Vor, in der Mittelstufe ein halbes oder ganzes Jahr im Ausland zur Schule zu gehen.</a:t>
            </a:r>
          </a:p>
          <a:p>
            <a:pPr marL="0" indent="0">
              <a:buNone/>
            </a:pPr>
            <a:r>
              <a:rPr lang="de-DE" sz="2600" b="1" dirty="0" smtClean="0">
                <a:solidFill>
                  <a:srgbClr val="FFC000"/>
                </a:solidFill>
              </a:rPr>
              <a:t>Ich habe besondere musikalische Begabungen und brauche die Zeit am Nachmittag zum Üben auf meinem Instrument.</a:t>
            </a:r>
          </a:p>
          <a:p>
            <a:pPr marL="0" indent="0">
              <a:buNone/>
            </a:pPr>
            <a:r>
              <a:rPr lang="de-DE" sz="2600" b="1" dirty="0" smtClean="0">
                <a:solidFill>
                  <a:srgbClr val="FFC000"/>
                </a:solidFill>
              </a:rPr>
              <a:t>Ich bin sportlich außerordentlich aktiv und trainiere mehrmals die Woche im Verein. Dadurch schaffe ich die schulischen Aufgaben oftmals zeitlich nicht bzw. nur sehr knapp.</a:t>
            </a:r>
            <a:endParaRPr lang="de-DE" sz="2600" b="1" dirty="0">
              <a:solidFill>
                <a:srgbClr val="FFC000"/>
              </a:solidFill>
            </a:endParaRPr>
          </a:p>
          <a:p>
            <a:pPr marL="0" indent="0">
              <a:buNone/>
            </a:pPr>
            <a:r>
              <a:rPr lang="de-DE" sz="2600" b="1" dirty="0" smtClean="0">
                <a:solidFill>
                  <a:srgbClr val="FFC000"/>
                </a:solidFill>
              </a:rPr>
              <a:t>Ich bin in einem oder mehreren Vereinen sehr aktiv und bringe das zeitlich kaum mit der Schule unter einen Hut.</a:t>
            </a:r>
          </a:p>
          <a:p>
            <a:pPr marL="457200" lvl="1" indent="0">
              <a:buNone/>
            </a:pPr>
            <a:endParaRPr lang="de-DE" dirty="0" smtClean="0"/>
          </a:p>
        </p:txBody>
      </p:sp>
      <p:sp>
        <p:nvSpPr>
          <p:cNvPr id="4" name="Rechteck 3"/>
          <p:cNvSpPr/>
          <p:nvPr/>
        </p:nvSpPr>
        <p:spPr>
          <a:xfrm>
            <a:off x="827088" y="5006876"/>
            <a:ext cx="9905998" cy="1200329"/>
          </a:xfrm>
          <a:prstGeom prst="rect">
            <a:avLst/>
          </a:prstGeom>
        </p:spPr>
        <p:txBody>
          <a:bodyPr wrap="square">
            <a:spAutoFit/>
          </a:bodyPr>
          <a:lstStyle/>
          <a:p>
            <a:pPr lvl="1"/>
            <a:r>
              <a:rPr lang="de-DE" sz="2400" b="1" dirty="0" smtClean="0">
                <a:solidFill>
                  <a:schemeClr val="accent6">
                    <a:lumMod val="60000"/>
                    <a:lumOff val="40000"/>
                  </a:schemeClr>
                </a:solidFill>
                <a:effectLst>
                  <a:glow rad="38100">
                    <a:schemeClr val="bg1">
                      <a:lumMod val="50000"/>
                      <a:lumOff val="50000"/>
                      <a:alpha val="20000"/>
                    </a:schemeClr>
                  </a:glow>
                  <a:outerShdw blurRad="38100" dist="38100" dir="2700000" algn="tl">
                    <a:srgbClr val="000000">
                      <a:alpha val="43137"/>
                    </a:srgbClr>
                  </a:outerShdw>
                </a:effectLst>
                <a:sym typeface="Wingdings" panose="05000000000000000000" pitchFamily="2" charset="2"/>
              </a:rPr>
              <a:t> Da in der Mittelstufe Plus kein verpflichtender Nachmittagsunterricht stattfindet,  steht den Schülern mehr Zeit zur Vertiefung außerschulischer Tätigkeiten zur Verfügung.</a:t>
            </a:r>
            <a:endParaRPr lang="de-DE" sz="2400" b="1" dirty="0">
              <a:solidFill>
                <a:schemeClr val="accent6">
                  <a:lumMod val="60000"/>
                  <a:lumOff val="40000"/>
                </a:schemeClr>
              </a:solidFill>
              <a:effectLst>
                <a:glow rad="38100">
                  <a:schemeClr val="bg1">
                    <a:lumMod val="50000"/>
                    <a:lumOff val="50000"/>
                    <a:alpha val="2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8403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Ist die Mittelstufe Plus „Mein“ Weg?</a:t>
            </a:r>
            <a:endParaRPr lang="de-DE" dirty="0"/>
          </a:p>
        </p:txBody>
      </p:sp>
      <p:sp>
        <p:nvSpPr>
          <p:cNvPr id="3" name="Inhaltsplatzhalter 2"/>
          <p:cNvSpPr>
            <a:spLocks noGrp="1"/>
          </p:cNvSpPr>
          <p:nvPr>
            <p:ph idx="1"/>
          </p:nvPr>
        </p:nvSpPr>
        <p:spPr>
          <a:xfrm>
            <a:off x="1141413" y="2514600"/>
            <a:ext cx="9905998" cy="3662362"/>
          </a:xfrm>
        </p:spPr>
        <p:txBody>
          <a:bodyPr/>
          <a:lstStyle/>
          <a:p>
            <a:pPr marL="0" indent="0">
              <a:buNone/>
            </a:pPr>
            <a:r>
              <a:rPr lang="de-DE" sz="2800" dirty="0" smtClean="0"/>
              <a:t>Stimmst du folgender Aussage zu?</a:t>
            </a:r>
          </a:p>
          <a:p>
            <a:pPr marL="457200" lvl="1" indent="0">
              <a:buNone/>
            </a:pPr>
            <a:r>
              <a:rPr lang="de-DE" sz="2400" b="1" dirty="0" smtClean="0">
                <a:solidFill>
                  <a:srgbClr val="FFC000"/>
                </a:solidFill>
              </a:rPr>
              <a:t>Ich möchte mehr Freizeit haben als jetzt am Nachmittag.</a:t>
            </a:r>
          </a:p>
          <a:p>
            <a:pPr marL="457200" lvl="1" indent="0">
              <a:buNone/>
            </a:pPr>
            <a:r>
              <a:rPr lang="de-DE" sz="2800" b="1" dirty="0" smtClean="0">
                <a:solidFill>
                  <a:schemeClr val="accent6">
                    <a:lumMod val="60000"/>
                    <a:lumOff val="40000"/>
                  </a:schemeClr>
                </a:solidFill>
                <a:effectLst>
                  <a:glow rad="38100">
                    <a:schemeClr val="bg1">
                      <a:lumMod val="50000"/>
                      <a:lumOff val="50000"/>
                      <a:alpha val="20000"/>
                    </a:schemeClr>
                  </a:glow>
                  <a:outerShdw blurRad="38100" dist="38100" dir="2700000" algn="tl">
                    <a:srgbClr val="000000">
                      <a:alpha val="43137"/>
                    </a:srgbClr>
                  </a:outerShdw>
                </a:effectLst>
                <a:sym typeface="Wingdings" panose="05000000000000000000" pitchFamily="2" charset="2"/>
              </a:rPr>
              <a:t> Das ist nicht Sinn und Zweck der Mittelstufe Plus. der Nachmittag findet zwar nicht mehr in der Schule statt, trotzdem musst du dich mit Hausaufgaben und Vorbereitung beschäftigen. Dazu solltest du dir ein gutes </a:t>
            </a:r>
            <a:r>
              <a:rPr lang="de-DE" sz="2800" b="1" dirty="0">
                <a:solidFill>
                  <a:schemeClr val="accent6">
                    <a:lumMod val="60000"/>
                    <a:lumOff val="40000"/>
                  </a:schemeClr>
                </a:solidFill>
                <a:effectLst>
                  <a:glow rad="38100">
                    <a:schemeClr val="bg1">
                      <a:lumMod val="50000"/>
                      <a:lumOff val="50000"/>
                      <a:alpha val="20000"/>
                    </a:schemeClr>
                  </a:glow>
                  <a:outerShdw blurRad="38100" dist="38100" dir="2700000" algn="tl">
                    <a:srgbClr val="000000">
                      <a:alpha val="43137"/>
                    </a:srgbClr>
                  </a:outerShdw>
                </a:effectLst>
                <a:sym typeface="Wingdings" panose="05000000000000000000" pitchFamily="2" charset="2"/>
              </a:rPr>
              <a:t>Z</a:t>
            </a:r>
            <a:r>
              <a:rPr lang="de-DE" sz="2800" b="1" dirty="0" smtClean="0">
                <a:solidFill>
                  <a:schemeClr val="accent6">
                    <a:lumMod val="60000"/>
                    <a:lumOff val="40000"/>
                  </a:schemeClr>
                </a:solidFill>
                <a:effectLst>
                  <a:glow rad="38100">
                    <a:schemeClr val="bg1">
                      <a:lumMod val="50000"/>
                      <a:lumOff val="50000"/>
                      <a:alpha val="20000"/>
                    </a:schemeClr>
                  </a:glow>
                  <a:outerShdw blurRad="38100" dist="38100" dir="2700000" algn="tl">
                    <a:srgbClr val="000000">
                      <a:alpha val="43137"/>
                    </a:srgbClr>
                  </a:outerShdw>
                </a:effectLst>
                <a:sym typeface="Wingdings" panose="05000000000000000000" pitchFamily="2" charset="2"/>
              </a:rPr>
              <a:t>eitmanagement antrainieren.</a:t>
            </a:r>
            <a:endParaRPr lang="de-DE" sz="2800" b="1" dirty="0">
              <a:solidFill>
                <a:schemeClr val="accent6">
                  <a:lumMod val="60000"/>
                  <a:lumOff val="40000"/>
                </a:schemeClr>
              </a:solidFill>
              <a:effectLst>
                <a:glow rad="38100">
                  <a:schemeClr val="bg1">
                    <a:lumMod val="50000"/>
                    <a:lumOff val="50000"/>
                    <a:alpha val="20000"/>
                  </a:schemeClr>
                </a:glow>
                <a:outerShdw blurRad="38100" dist="38100" dir="2700000" algn="tl">
                  <a:srgbClr val="000000">
                    <a:alpha val="43137"/>
                  </a:srgbClr>
                </a:outerShdw>
              </a:effectLst>
            </a:endParaRPr>
          </a:p>
          <a:p>
            <a:pPr marL="457200" lvl="1" indent="0">
              <a:buNone/>
            </a:pPr>
            <a:endParaRPr lang="de-DE" dirty="0" smtClean="0"/>
          </a:p>
          <a:p>
            <a:pPr marL="457200" lvl="1" indent="0">
              <a:buNone/>
            </a:pPr>
            <a:endParaRPr lang="de-DE" dirty="0" smtClean="0"/>
          </a:p>
        </p:txBody>
      </p:sp>
    </p:spTree>
    <p:extLst>
      <p:ext uri="{BB962C8B-B14F-4D97-AF65-F5344CB8AC3E}">
        <p14:creationId xmlns:p14="http://schemas.microsoft.com/office/powerpoint/2010/main" val="4415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die </a:t>
            </a:r>
            <a:r>
              <a:rPr lang="de-DE" dirty="0"/>
              <a:t>M</a:t>
            </a:r>
            <a:r>
              <a:rPr lang="de-DE" dirty="0" smtClean="0"/>
              <a:t>ittelstufe plus?</a:t>
            </a:r>
            <a:endParaRPr lang="de-DE" dirty="0"/>
          </a:p>
        </p:txBody>
      </p:sp>
      <p:sp>
        <p:nvSpPr>
          <p:cNvPr id="3" name="Inhaltsplatzhalter 2"/>
          <p:cNvSpPr>
            <a:spLocks noGrp="1"/>
          </p:cNvSpPr>
          <p:nvPr>
            <p:ph idx="1"/>
          </p:nvPr>
        </p:nvSpPr>
        <p:spPr>
          <a:xfrm>
            <a:off x="812801" y="2000567"/>
            <a:ext cx="6273800" cy="4591051"/>
          </a:xfrm>
        </p:spPr>
        <p:txBody>
          <a:bodyPr>
            <a:normAutofit/>
          </a:bodyPr>
          <a:lstStyle/>
          <a:p>
            <a:r>
              <a:rPr lang="de-DE" sz="2200" dirty="0" smtClean="0"/>
              <a:t>nur an ausgewählten Testschulen</a:t>
            </a:r>
          </a:p>
          <a:p>
            <a:r>
              <a:rPr lang="de-DE" sz="2200" b="1" dirty="0" smtClean="0"/>
              <a:t>Mittelstufe in 3 (Regelzug) oder in 4 Jahren</a:t>
            </a:r>
            <a:r>
              <a:rPr lang="de-DE" sz="2200" dirty="0" smtClean="0"/>
              <a:t> (Mittelstufe Plus)</a:t>
            </a:r>
          </a:p>
          <a:p>
            <a:r>
              <a:rPr lang="de-DE" sz="2200" dirty="0" smtClean="0"/>
              <a:t>Ein Anspruch auf Erfüllung des Wunsches besteht nicht.</a:t>
            </a:r>
          </a:p>
          <a:p>
            <a:r>
              <a:rPr lang="de-DE" sz="2200" dirty="0" smtClean="0"/>
              <a:t>In der Mittelstufe Plus gibt es eine neue Jahrgangsstufe, die 9+   </a:t>
            </a:r>
            <a:r>
              <a:rPr lang="de-DE" sz="2200" dirty="0" smtClean="0">
                <a:sym typeface="Wingdings" panose="05000000000000000000" pitchFamily="2" charset="2"/>
              </a:rPr>
              <a:t></a:t>
            </a:r>
            <a:endParaRPr lang="de-DE" sz="2200" dirty="0" smtClean="0"/>
          </a:p>
          <a:p>
            <a:pPr marL="0" indent="0">
              <a:buNone/>
            </a:pPr>
            <a:endParaRPr lang="de-DE" dirty="0" smtClean="0"/>
          </a:p>
          <a:p>
            <a:endParaRPr lang="de-DE" dirty="0"/>
          </a:p>
        </p:txBody>
      </p:sp>
      <p:pic>
        <p:nvPicPr>
          <p:cNvPr id="5" name="table"/>
          <p:cNvPicPr>
            <a:picLocks noChangeAspect="1"/>
          </p:cNvPicPr>
          <p:nvPr/>
        </p:nvPicPr>
        <p:blipFill>
          <a:blip r:embed="rId2"/>
          <a:stretch>
            <a:fillRect/>
          </a:stretch>
        </p:blipFill>
        <p:spPr>
          <a:xfrm>
            <a:off x="7661274" y="2000567"/>
            <a:ext cx="5781675" cy="3104833"/>
          </a:xfrm>
          <a:prstGeom prst="rect">
            <a:avLst/>
          </a:prstGeom>
        </p:spPr>
      </p:pic>
    </p:spTree>
    <p:extLst>
      <p:ext uri="{BB962C8B-B14F-4D97-AF65-F5344CB8AC3E}">
        <p14:creationId xmlns:p14="http://schemas.microsoft.com/office/powerpoint/2010/main" val="244169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Noch Fragen?</a:t>
            </a:r>
            <a:endParaRPr lang="de-DE" dirty="0"/>
          </a:p>
        </p:txBody>
      </p:sp>
      <p:sp>
        <p:nvSpPr>
          <p:cNvPr id="3" name="Inhaltsplatzhalter 2"/>
          <p:cNvSpPr>
            <a:spLocks noGrp="1"/>
          </p:cNvSpPr>
          <p:nvPr>
            <p:ph idx="1"/>
          </p:nvPr>
        </p:nvSpPr>
        <p:spPr>
          <a:xfrm>
            <a:off x="1027113" y="3252787"/>
            <a:ext cx="9905998" cy="3124201"/>
          </a:xfrm>
        </p:spPr>
        <p:txBody>
          <a:bodyPr/>
          <a:lstStyle/>
          <a:p>
            <a:pPr marL="0" indent="0">
              <a:buNone/>
            </a:pPr>
            <a:r>
              <a:rPr lang="de-DE" dirty="0" smtClean="0"/>
              <a:t>In den nächsten Wochen kommen einige Schüler/innen aus den Klassen 9b+, 9c+ und 10a zu euch, die euch ihre Erfahrungen vorstellen werden und denen ihr im Anschluss ebenfalls noch fragen stellen könnt.</a:t>
            </a:r>
          </a:p>
          <a:p>
            <a:pPr marL="0" indent="0">
              <a:buNone/>
            </a:pPr>
            <a:endParaRPr lang="de-DE" dirty="0"/>
          </a:p>
          <a:p>
            <a:pPr marL="0" indent="0">
              <a:buNone/>
            </a:pPr>
            <a:r>
              <a:rPr lang="de-DE" dirty="0" smtClean="0"/>
              <a:t>Gerne nehme ich jetzt schon Fragen auf, die euch interessieren, damit die Schüler/innen hierauf etwas genauer eingehen können.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661" y="1176337"/>
            <a:ext cx="4048125" cy="2276475"/>
          </a:xfrm>
          <a:prstGeom prst="rect">
            <a:avLst/>
          </a:prstGeom>
        </p:spPr>
      </p:pic>
    </p:spTree>
    <p:extLst>
      <p:ext uri="{BB962C8B-B14F-4D97-AF65-F5344CB8AC3E}">
        <p14:creationId xmlns:p14="http://schemas.microsoft.com/office/powerpoint/2010/main" val="18499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6569" y="1166813"/>
            <a:ext cx="3302002" cy="1905000"/>
          </a:xfrm>
        </p:spPr>
        <p:txBody>
          <a:bodyPr/>
          <a:lstStyle/>
          <a:p>
            <a:r>
              <a:rPr lang="de-DE" dirty="0" smtClean="0"/>
              <a:t>Viel Erfolg </a:t>
            </a:r>
            <a:br>
              <a:rPr lang="de-DE" dirty="0" smtClean="0"/>
            </a:br>
            <a:r>
              <a:rPr lang="de-DE" dirty="0" smtClean="0"/>
              <a:t>auf Deinem Weg…</a:t>
            </a:r>
            <a:endParaRPr lang="de-DE" dirty="0"/>
          </a:p>
        </p:txBody>
      </p:sp>
      <p:pic>
        <p:nvPicPr>
          <p:cNvPr id="5" name="Inhaltsplatzhalt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32" r="50294"/>
          <a:stretch/>
        </p:blipFill>
        <p:spPr>
          <a:xfrm>
            <a:off x="7272339" y="1592390"/>
            <a:ext cx="3266402" cy="2117222"/>
          </a:xfr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278" y="1592390"/>
            <a:ext cx="2117222" cy="2117222"/>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474" y="3620638"/>
            <a:ext cx="3585965" cy="2286953"/>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189" y="3971928"/>
            <a:ext cx="5609552" cy="1935663"/>
          </a:xfrm>
          <a:prstGeom prst="rect">
            <a:avLst/>
          </a:prstGeom>
        </p:spPr>
      </p:pic>
    </p:spTree>
    <p:extLst>
      <p:ext uri="{BB962C8B-B14F-4D97-AF65-F5344CB8AC3E}">
        <p14:creationId xmlns:p14="http://schemas.microsoft.com/office/powerpoint/2010/main" val="2544012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buFontTx/>
              <a:buNone/>
              <a:defRPr/>
            </a:pPr>
            <a:r>
              <a:rPr lang="de-DE" smtClean="0"/>
              <a:t>16.04.2017</a:t>
            </a:r>
            <a:endParaRPr lang="de-DE" dirty="0"/>
          </a:p>
        </p:txBody>
      </p:sp>
      <p:sp>
        <p:nvSpPr>
          <p:cNvPr id="4" name="Rechteck 3"/>
          <p:cNvSpPr/>
          <p:nvPr/>
        </p:nvSpPr>
        <p:spPr>
          <a:xfrm>
            <a:off x="871537" y="681853"/>
            <a:ext cx="10787063" cy="1107996"/>
          </a:xfrm>
          <a:prstGeom prst="rect">
            <a:avLst/>
          </a:prstGeom>
        </p:spPr>
        <p:txBody>
          <a:bodyPr wrap="square">
            <a:spAutoFit/>
          </a:bodyPr>
          <a:lstStyle/>
          <a:p>
            <a:pPr eaLnBrk="0">
              <a:buSzPct val="100000"/>
              <a:buNone/>
            </a:pPr>
            <a:r>
              <a:rPr lang="de-DE" sz="2400" dirty="0"/>
              <a:t>Verlagerung einzelner (Neben-)Fächer aus der Stundentafel der Jahr­gangsstufen </a:t>
            </a:r>
            <a:r>
              <a:rPr lang="de-DE" sz="2400" dirty="0" smtClean="0"/>
              <a:t>8</a:t>
            </a:r>
            <a:r>
              <a:rPr lang="de-DE" sz="2400" dirty="0"/>
              <a:t>, 9 und 10 </a:t>
            </a:r>
            <a:r>
              <a:rPr lang="de-DE" sz="2400" dirty="0" smtClean="0"/>
              <a:t>(</a:t>
            </a:r>
            <a:r>
              <a:rPr lang="de-DE" sz="2400" dirty="0"/>
              <a:t>in der Regel in die Jahrgangsstufe 9+) </a:t>
            </a:r>
            <a:r>
              <a:rPr lang="de-DE" dirty="0"/>
              <a:t/>
            </a:r>
            <a:br>
              <a:rPr lang="de-DE" dirty="0"/>
            </a:br>
            <a:endParaRPr lang="de-DE" dirty="0"/>
          </a:p>
        </p:txBody>
      </p:sp>
      <p:pic>
        <p:nvPicPr>
          <p:cNvPr id="7" name="Grafik 6"/>
          <p:cNvPicPr>
            <a:picLocks noChangeAspect="1"/>
          </p:cNvPicPr>
          <p:nvPr/>
        </p:nvPicPr>
        <p:blipFill>
          <a:blip r:embed="rId2"/>
          <a:stretch>
            <a:fillRect/>
          </a:stretch>
        </p:blipFill>
        <p:spPr>
          <a:xfrm>
            <a:off x="5710172" y="1789849"/>
            <a:ext cx="5535676" cy="4375367"/>
          </a:xfrm>
          <a:prstGeom prst="rect">
            <a:avLst/>
          </a:prstGeom>
        </p:spPr>
      </p:pic>
      <p:sp>
        <p:nvSpPr>
          <p:cNvPr id="5" name="Textfeld 4"/>
          <p:cNvSpPr txBox="1"/>
          <p:nvPr/>
        </p:nvSpPr>
        <p:spPr>
          <a:xfrm>
            <a:off x="1295402" y="2647144"/>
            <a:ext cx="3876673" cy="2462213"/>
          </a:xfrm>
          <a:prstGeom prst="rect">
            <a:avLst/>
          </a:prstGeom>
          <a:noFill/>
        </p:spPr>
        <p:txBody>
          <a:bodyPr wrap="square" rtlCol="0">
            <a:spAutoFit/>
          </a:bodyPr>
          <a:lstStyle/>
          <a:p>
            <a:pPr marL="342900" indent="-342900"/>
            <a:r>
              <a:rPr lang="de-DE" sz="2200" dirty="0" smtClean="0">
                <a:solidFill>
                  <a:schemeClr val="tx2">
                    <a:lumMod val="75000"/>
                  </a:schemeClr>
                </a:solidFill>
                <a:sym typeface="Wingdings" panose="05000000000000000000" pitchFamily="2" charset="2"/>
              </a:rPr>
              <a:t> </a:t>
            </a:r>
            <a:r>
              <a:rPr lang="de-DE" sz="2200" dirty="0" smtClean="0">
                <a:solidFill>
                  <a:schemeClr val="tx2">
                    <a:lumMod val="75000"/>
                  </a:schemeClr>
                </a:solidFill>
              </a:rPr>
              <a:t>Reduzierung der</a:t>
            </a:r>
          </a:p>
          <a:p>
            <a:pPr marL="342900" indent="-342900"/>
            <a:r>
              <a:rPr lang="de-DE" sz="2200" dirty="0" smtClean="0">
                <a:solidFill>
                  <a:schemeClr val="tx2">
                    <a:lumMod val="75000"/>
                  </a:schemeClr>
                </a:solidFill>
              </a:rPr>
              <a:t>Fächer- und</a:t>
            </a:r>
          </a:p>
          <a:p>
            <a:pPr marL="342900" indent="-342900"/>
            <a:r>
              <a:rPr lang="de-DE" sz="2200" dirty="0" smtClean="0">
                <a:solidFill>
                  <a:schemeClr val="tx2">
                    <a:lumMod val="75000"/>
                  </a:schemeClr>
                </a:solidFill>
              </a:rPr>
              <a:t>Stundenzahl pro</a:t>
            </a:r>
          </a:p>
          <a:p>
            <a:pPr marL="342900" indent="-342900"/>
            <a:r>
              <a:rPr lang="de-DE" sz="2200" dirty="0" smtClean="0">
                <a:solidFill>
                  <a:schemeClr val="tx2">
                    <a:lumMod val="75000"/>
                  </a:schemeClr>
                </a:solidFill>
              </a:rPr>
              <a:t>Jahrgangsstufe</a:t>
            </a:r>
            <a:r>
              <a:rPr lang="de-DE" sz="2200" dirty="0">
                <a:solidFill>
                  <a:schemeClr val="tx2">
                    <a:lumMod val="75000"/>
                  </a:schemeClr>
                </a:solidFill>
              </a:rPr>
              <a:t/>
            </a:r>
            <a:br>
              <a:rPr lang="de-DE" sz="2200" dirty="0">
                <a:solidFill>
                  <a:schemeClr val="tx2">
                    <a:lumMod val="75000"/>
                  </a:schemeClr>
                </a:solidFill>
              </a:rPr>
            </a:br>
            <a:endParaRPr lang="de-DE" sz="2200" dirty="0">
              <a:solidFill>
                <a:schemeClr val="tx2">
                  <a:lumMod val="75000"/>
                </a:schemeClr>
              </a:solidFill>
            </a:endParaRPr>
          </a:p>
          <a:p>
            <a:pPr marL="342900" indent="-342900"/>
            <a:r>
              <a:rPr lang="de-DE" sz="2200" dirty="0" smtClean="0">
                <a:solidFill>
                  <a:schemeClr val="tx2">
                    <a:lumMod val="75000"/>
                  </a:schemeClr>
                </a:solidFill>
                <a:sym typeface="Wingdings" panose="05000000000000000000" pitchFamily="2" charset="2"/>
              </a:rPr>
              <a:t> </a:t>
            </a:r>
            <a:r>
              <a:rPr lang="de-DE" sz="2200" dirty="0" smtClean="0">
                <a:solidFill>
                  <a:schemeClr val="tx2">
                    <a:lumMod val="75000"/>
                  </a:schemeClr>
                </a:solidFill>
              </a:rPr>
              <a:t>Konzentration auf übrige</a:t>
            </a:r>
          </a:p>
          <a:p>
            <a:pPr marL="342900" indent="-342900"/>
            <a:r>
              <a:rPr lang="de-DE" sz="2200" dirty="0" smtClean="0">
                <a:solidFill>
                  <a:schemeClr val="tx2">
                    <a:lumMod val="75000"/>
                  </a:schemeClr>
                </a:solidFill>
              </a:rPr>
              <a:t>(Grundlagen-</a:t>
            </a:r>
            <a:r>
              <a:rPr lang="de-DE" sz="2200" dirty="0">
                <a:solidFill>
                  <a:schemeClr val="tx2">
                    <a:lumMod val="75000"/>
                  </a:schemeClr>
                </a:solidFill>
              </a:rPr>
              <a:t>) Fächer</a:t>
            </a:r>
          </a:p>
        </p:txBody>
      </p:sp>
    </p:spTree>
    <p:extLst>
      <p:ext uri="{BB962C8B-B14F-4D97-AF65-F5344CB8AC3E}">
        <p14:creationId xmlns:p14="http://schemas.microsoft.com/office/powerpoint/2010/main" val="33718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t>Ermittle aus der Folgenden Grafik, wie sich die Anzahl der Wochenstunden zwischen Regelzug und </a:t>
            </a:r>
            <a:r>
              <a:rPr lang="de-DE" sz="2800" dirty="0" err="1"/>
              <a:t>M</a:t>
            </a:r>
            <a:r>
              <a:rPr lang="de-DE" sz="2800" dirty="0" err="1" smtClean="0"/>
              <a:t>Ittelstufe</a:t>
            </a:r>
            <a:r>
              <a:rPr lang="de-DE" sz="2800" dirty="0" smtClean="0"/>
              <a:t> plus jeweils unterscheidet. </a:t>
            </a:r>
            <a:endParaRPr lang="de-DE" sz="2800" dirty="0"/>
          </a:p>
        </p:txBody>
      </p:sp>
      <p:pic>
        <p:nvPicPr>
          <p:cNvPr id="4" name="Inhaltsplatzhalter 3"/>
          <p:cNvPicPr>
            <a:picLocks noGrp="1" noChangeAspect="1"/>
          </p:cNvPicPr>
          <p:nvPr>
            <p:ph idx="1"/>
          </p:nvPr>
        </p:nvPicPr>
        <p:blipFill>
          <a:blip r:embed="rId2"/>
          <a:stretch>
            <a:fillRect/>
          </a:stretch>
        </p:blipFill>
        <p:spPr>
          <a:xfrm>
            <a:off x="1285875" y="2514600"/>
            <a:ext cx="9072563" cy="4064300"/>
          </a:xfrm>
          <a:prstGeom prst="rect">
            <a:avLst/>
          </a:prstGeom>
        </p:spPr>
      </p:pic>
    </p:spTree>
    <p:extLst>
      <p:ext uri="{BB962C8B-B14F-4D97-AF65-F5344CB8AC3E}">
        <p14:creationId xmlns:p14="http://schemas.microsoft.com/office/powerpoint/2010/main" val="29720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der 8. Jahrgangsstufe legst du zudem deinen Ausbildungszweig fest.</a:t>
            </a:r>
            <a:endParaRPr lang="de-DE" dirty="0"/>
          </a:p>
        </p:txBody>
      </p:sp>
      <p:sp>
        <p:nvSpPr>
          <p:cNvPr id="3" name="Inhaltsplatzhalter 2"/>
          <p:cNvSpPr>
            <a:spLocks noGrp="1"/>
          </p:cNvSpPr>
          <p:nvPr>
            <p:ph idx="1"/>
          </p:nvPr>
        </p:nvSpPr>
        <p:spPr>
          <a:xfrm>
            <a:off x="1012825" y="2652712"/>
            <a:ext cx="7859712" cy="3124201"/>
          </a:xfrm>
        </p:spPr>
        <p:txBody>
          <a:bodyPr>
            <a:normAutofit/>
          </a:bodyPr>
          <a:lstStyle/>
          <a:p>
            <a:pPr marL="0" indent="0">
              <a:buNone/>
            </a:pPr>
            <a:r>
              <a:rPr lang="de-DE" sz="2200" dirty="0" smtClean="0"/>
              <a:t>Hast du </a:t>
            </a:r>
            <a:r>
              <a:rPr lang="de-DE" sz="2200" b="1" dirty="0" smtClean="0"/>
              <a:t>Französisch</a:t>
            </a:r>
            <a:r>
              <a:rPr lang="de-DE" sz="2200" dirty="0" smtClean="0"/>
              <a:t> als zweite Fremdsprache gewählt?</a:t>
            </a:r>
          </a:p>
          <a:p>
            <a:pPr marL="0" indent="0">
              <a:buNone/>
            </a:pPr>
            <a:endParaRPr lang="de-DE" sz="2200" dirty="0" smtClean="0"/>
          </a:p>
          <a:p>
            <a:pPr marL="0" indent="0">
              <a:buNone/>
            </a:pPr>
            <a:r>
              <a:rPr lang="de-DE" sz="2200" dirty="0" smtClean="0"/>
              <a:t>Dann Kannst du dich entspannen, du bist damit automatisch im </a:t>
            </a:r>
            <a:r>
              <a:rPr lang="de-DE" sz="2200" b="1" dirty="0" smtClean="0"/>
              <a:t>Naturwissenschaftlich-Technologischen Zweig</a:t>
            </a:r>
            <a:r>
              <a:rPr lang="de-DE" sz="2200" dirty="0" smtClean="0"/>
              <a:t>. Hier hast du mehr Chemie und mehr Physik als im sprachlichen Zweig und bekommst das Fach Informatik dazu.</a:t>
            </a: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b="5937"/>
          <a:stretch/>
        </p:blipFill>
        <p:spPr>
          <a:xfrm>
            <a:off x="8872537" y="1562100"/>
            <a:ext cx="3209925" cy="4300538"/>
          </a:xfrm>
          <a:prstGeom prst="rect">
            <a:avLst/>
          </a:prstGeom>
        </p:spPr>
      </p:pic>
    </p:spTree>
    <p:extLst>
      <p:ext uri="{BB962C8B-B14F-4D97-AF65-F5344CB8AC3E}">
        <p14:creationId xmlns:p14="http://schemas.microsoft.com/office/powerpoint/2010/main" val="159557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der 8. Jahrgangsstufe legst du zudem deinen Ausbildungszweig fest.</a:t>
            </a:r>
            <a:endParaRPr lang="de-DE" dirty="0"/>
          </a:p>
        </p:txBody>
      </p:sp>
      <p:sp>
        <p:nvSpPr>
          <p:cNvPr id="3" name="Inhaltsplatzhalter 2"/>
          <p:cNvSpPr>
            <a:spLocks noGrp="1"/>
          </p:cNvSpPr>
          <p:nvPr>
            <p:ph idx="1"/>
          </p:nvPr>
        </p:nvSpPr>
        <p:spPr>
          <a:xfrm>
            <a:off x="908050" y="2514600"/>
            <a:ext cx="8074025" cy="3690939"/>
          </a:xfrm>
        </p:spPr>
        <p:txBody>
          <a:bodyPr>
            <a:normAutofit/>
          </a:bodyPr>
          <a:lstStyle/>
          <a:p>
            <a:pPr marL="0" indent="0">
              <a:buNone/>
            </a:pPr>
            <a:r>
              <a:rPr lang="de-DE" sz="2200" dirty="0" smtClean="0"/>
              <a:t>Hast du </a:t>
            </a:r>
            <a:r>
              <a:rPr lang="de-DE" sz="2200" b="1" dirty="0" smtClean="0"/>
              <a:t>Latein</a:t>
            </a:r>
            <a:r>
              <a:rPr lang="de-DE" sz="2200" dirty="0" smtClean="0"/>
              <a:t> als zweite Fremdsprache gewählt?</a:t>
            </a:r>
          </a:p>
          <a:p>
            <a:pPr marL="0" indent="0">
              <a:buNone/>
            </a:pPr>
            <a:endParaRPr lang="de-DE" sz="2200" dirty="0" smtClean="0"/>
          </a:p>
          <a:p>
            <a:pPr marL="0" indent="0">
              <a:buNone/>
            </a:pPr>
            <a:r>
              <a:rPr lang="de-DE" sz="2200" dirty="0" smtClean="0"/>
              <a:t>Dann muss bald eine Entscheidung her: In welchem Zweig kannst du deine Potentiale nutzen?</a:t>
            </a:r>
          </a:p>
          <a:p>
            <a:pPr marL="0" indent="0">
              <a:buNone/>
            </a:pPr>
            <a:r>
              <a:rPr lang="de-DE" sz="2200" dirty="0" smtClean="0"/>
              <a:t>Im </a:t>
            </a:r>
            <a:r>
              <a:rPr lang="de-DE" sz="2200" b="1" u="sng" dirty="0" smtClean="0"/>
              <a:t>naturwissenschaftlich-Technologischen zweig </a:t>
            </a:r>
            <a:r>
              <a:rPr lang="de-DE" sz="2200" dirty="0" smtClean="0"/>
              <a:t>hast du mehr Physik, mehr Chemie und </a:t>
            </a:r>
            <a:r>
              <a:rPr lang="de-DE" sz="2200" dirty="0" err="1" smtClean="0"/>
              <a:t>InformatiK</a:t>
            </a:r>
            <a:endParaRPr lang="de-DE" sz="2200" dirty="0" smtClean="0"/>
          </a:p>
          <a:p>
            <a:pPr marL="0" indent="0">
              <a:buNone/>
            </a:pPr>
            <a:r>
              <a:rPr lang="de-DE" sz="2200" dirty="0" smtClean="0"/>
              <a:t>Im </a:t>
            </a:r>
            <a:r>
              <a:rPr lang="de-DE" sz="2200" b="1" u="sng" dirty="0" smtClean="0"/>
              <a:t>sprachlichen Zweig </a:t>
            </a:r>
            <a:r>
              <a:rPr lang="de-DE" sz="2200" dirty="0" smtClean="0"/>
              <a:t>hast du weniger Physik und Chemie, kein Informatik, bekommst dafür eine dritte Fremdsprache (=Französisch) Dazu.</a:t>
            </a: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b="5937"/>
          <a:stretch/>
        </p:blipFill>
        <p:spPr>
          <a:xfrm>
            <a:off x="8839200" y="1562100"/>
            <a:ext cx="3209925" cy="4300538"/>
          </a:xfrm>
          <a:prstGeom prst="rect">
            <a:avLst/>
          </a:prstGeom>
        </p:spPr>
      </p:pic>
    </p:spTree>
    <p:extLst>
      <p:ext uri="{BB962C8B-B14F-4D97-AF65-F5344CB8AC3E}">
        <p14:creationId xmlns:p14="http://schemas.microsoft.com/office/powerpoint/2010/main" val="365143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0" y="1814513"/>
            <a:ext cx="3549121" cy="1371600"/>
          </a:xfrm>
        </p:spPr>
        <p:txBody>
          <a:bodyPr>
            <a:noAutofit/>
          </a:bodyPr>
          <a:lstStyle/>
          <a:p>
            <a:r>
              <a:rPr lang="de-DE" dirty="0" smtClean="0"/>
              <a:t>Ganz konkret sieht Deine Stundentafel im NTG-Zweig im Regelzug oder in der Mittelstufe plus so aus:</a:t>
            </a:r>
            <a:endParaRPr lang="de-DE" dirty="0"/>
          </a:p>
        </p:txBody>
      </p:sp>
      <p:pic>
        <p:nvPicPr>
          <p:cNvPr id="4" name="Inhaltsplatzhalter 3"/>
          <p:cNvPicPr>
            <a:picLocks noGrp="1" noChangeAspect="1"/>
          </p:cNvPicPr>
          <p:nvPr>
            <p:ph idx="1"/>
          </p:nvPr>
        </p:nvPicPr>
        <p:blipFill>
          <a:blip r:embed="rId2"/>
          <a:stretch>
            <a:fillRect/>
          </a:stretch>
        </p:blipFill>
        <p:spPr>
          <a:xfrm>
            <a:off x="4690531" y="985838"/>
            <a:ext cx="7070136" cy="5272086"/>
          </a:xfrm>
          <a:prstGeom prst="rect">
            <a:avLst/>
          </a:prstGeom>
        </p:spPr>
      </p:pic>
    </p:spTree>
    <p:extLst>
      <p:ext uri="{BB962C8B-B14F-4D97-AF65-F5344CB8AC3E}">
        <p14:creationId xmlns:p14="http://schemas.microsoft.com/office/powerpoint/2010/main" val="3775680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Ganz schön kompliziert? </a:t>
            </a:r>
            <a:br>
              <a:rPr lang="de-DE" dirty="0"/>
            </a:br>
            <a:endParaRPr lang="de-DE" dirty="0"/>
          </a:p>
        </p:txBody>
      </p:sp>
      <p:sp>
        <p:nvSpPr>
          <p:cNvPr id="4" name="Textplatzhalter 4"/>
          <p:cNvSpPr>
            <a:spLocks noGrp="1"/>
          </p:cNvSpPr>
          <p:nvPr>
            <p:ph idx="1"/>
          </p:nvPr>
        </p:nvSpPr>
        <p:spPr>
          <a:xfrm>
            <a:off x="7000876" y="2190748"/>
            <a:ext cx="4883942" cy="3124201"/>
          </a:xfrm>
        </p:spPr>
        <p:txBody>
          <a:bodyPr>
            <a:noAutofit/>
          </a:bodyPr>
          <a:lstStyle/>
          <a:p>
            <a:r>
              <a:rPr lang="de-DE" sz="2200" dirty="0" smtClean="0"/>
              <a:t>Dann gehen wir Schritt für Schritt vor:</a:t>
            </a:r>
          </a:p>
          <a:p>
            <a:r>
              <a:rPr lang="de-DE" sz="2200" dirty="0" smtClean="0"/>
              <a:t>Findet in Kleingruppen (2er, 3er-teams) mithilfe der Tabelle die Antwort auf die Frage(n), die ihr gleich ziehen werdet. Bereitet euch darauf vor, dem Rest der klasse die Antwort auf die Frage(n) anhand der Tabelle zu erklären.</a:t>
            </a:r>
            <a:endParaRPr lang="de-DE" sz="22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3" y="2190748"/>
            <a:ext cx="5342470" cy="3005139"/>
          </a:xfrm>
          <a:prstGeom prst="rect">
            <a:avLst/>
          </a:prstGeom>
        </p:spPr>
      </p:pic>
    </p:spTree>
    <p:extLst>
      <p:ext uri="{BB962C8B-B14F-4D97-AF65-F5344CB8AC3E}">
        <p14:creationId xmlns:p14="http://schemas.microsoft.com/office/powerpoint/2010/main" val="33410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323900" y="0"/>
            <a:ext cx="9196928" cy="6858000"/>
          </a:xfrm>
          <a:prstGeom prst="rect">
            <a:avLst/>
          </a:prstGeom>
        </p:spPr>
      </p:pic>
    </p:spTree>
    <p:extLst>
      <p:ext uri="{BB962C8B-B14F-4D97-AF65-F5344CB8AC3E}">
        <p14:creationId xmlns:p14="http://schemas.microsoft.com/office/powerpoint/2010/main" val="3197107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z">
  <a:themeElements>
    <a:clrScheme name="Netz">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Netz">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tz">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TM03457485[[fn=Netz]]</Template>
  <TotalTime>0</TotalTime>
  <Words>1054</Words>
  <Application>Microsoft Office PowerPoint</Application>
  <PresentationFormat>Benutzerdefiniert</PresentationFormat>
  <Paragraphs>85</Paragraphs>
  <Slides>21</Slides>
  <Notes>0</Notes>
  <HiddenSlides>2</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Netz</vt:lpstr>
      <vt:lpstr>Mittelstufe Plus – Mein weg?</vt:lpstr>
      <vt:lpstr>Was ist die Mittelstufe plus?</vt:lpstr>
      <vt:lpstr>PowerPoint-Präsentation</vt:lpstr>
      <vt:lpstr>Ermittle aus der Folgenden Grafik, wie sich die Anzahl der Wochenstunden zwischen Regelzug und MIttelstufe plus jeweils unterscheidet. </vt:lpstr>
      <vt:lpstr>In der 8. Jahrgangsstufe legst du zudem deinen Ausbildungszweig fest.</vt:lpstr>
      <vt:lpstr>In der 8. Jahrgangsstufe legst du zudem deinen Ausbildungszweig fest.</vt:lpstr>
      <vt:lpstr>Ganz konkret sieht Deine Stundentafel im NTG-Zweig im Regelzug oder in der Mittelstufe plus so aus:</vt:lpstr>
      <vt:lpstr>Ganz schön kompliziert?  </vt:lpstr>
      <vt:lpstr>PowerPoint-Präsentation</vt:lpstr>
      <vt:lpstr>Fragen zur Stundentafel NTG in Kleingruppen:</vt:lpstr>
      <vt:lpstr>PowerPoint-Präsentation</vt:lpstr>
      <vt:lpstr>Im Plenum: Fragen zur Stundentafel SG</vt:lpstr>
      <vt:lpstr>Zusammenfassung</vt:lpstr>
      <vt:lpstr>Was passiert in den Fächern, in denen der Unterrichtsstoff nicht gedehnt unterrichtet wird und die nicht in der Jahrgangsstufe verschoben wurden?</vt:lpstr>
      <vt:lpstr>Was bedeutet Mittelstufe Plus?</vt:lpstr>
      <vt:lpstr>Welche Botschaft versteckt sich in diesem Bild?</vt:lpstr>
      <vt:lpstr>Ist die Mittelstufe Plus „Mein“ Weg?</vt:lpstr>
      <vt:lpstr>Ist die Mittelstufe Plus „Mein“ Weg?</vt:lpstr>
      <vt:lpstr>Ist die Mittelstufe Plus „Mein“ Weg?</vt:lpstr>
      <vt:lpstr>Noch Fragen?</vt:lpstr>
      <vt:lpstr>Viel Erfolg  auf Deinem Weg…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Mittelstufe Plus – Mein weg?</dc:title>
  <dc:creator>Nadine Brand</dc:creator>
  <cp:lastModifiedBy>Kitty</cp:lastModifiedBy>
  <cp:revision>28</cp:revision>
  <dcterms:created xsi:type="dcterms:W3CDTF">2018-01-10T14:33:03Z</dcterms:created>
  <dcterms:modified xsi:type="dcterms:W3CDTF">2019-03-09T16:37:12Z</dcterms:modified>
</cp:coreProperties>
</file>